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Bree Serif"/>
      <p:regular r:id="rId16"/>
    </p:embeddedFont>
    <p:embeddedFont>
      <p:font typeface="Fredoka"/>
      <p:regular r:id="rId17"/>
    </p:embeddedFont>
    <p:embeddedFont>
      <p:font typeface="Quicksand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05478"/>
            <a:chOff x="0" y="0"/>
            <a:chExt cx="4274726" cy="212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71894" y="4291700"/>
            <a:ext cx="14944212" cy="1836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51"/>
              </a:lnSpc>
            </a:pPr>
            <a:r>
              <a:rPr lang="en-US" sz="7051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IDENTIFICATION DES MALWARES PAR LES ANTI-VIRUS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8450580"/>
            <a:ext cx="16230600" cy="805478"/>
            <a:chOff x="0" y="0"/>
            <a:chExt cx="4274726" cy="212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2142"/>
            </a:xfrm>
            <a:custGeom>
              <a:avLst/>
              <a:gdLst/>
              <a:ahLst/>
              <a:cxnLst/>
              <a:rect l="l" t="t" r="r" b="b"/>
              <a:pathLst>
                <a:path w="4274726" h="212142">
                  <a:moveTo>
                    <a:pt x="0" y="0"/>
                  </a:moveTo>
                  <a:lnTo>
                    <a:pt x="4274726" y="0"/>
                  </a:lnTo>
                  <a:lnTo>
                    <a:pt x="4274726" y="212142"/>
                  </a:lnTo>
                  <a:lnTo>
                    <a:pt x="0" y="2121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5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2700000">
            <a:off x="10908772" y="3978227"/>
            <a:ext cx="10707063" cy="8458580"/>
          </a:xfrm>
          <a:custGeom>
            <a:avLst/>
            <a:gdLst/>
            <a:ahLst/>
            <a:cxnLst/>
            <a:rect l="l" t="t" r="r" b="b"/>
            <a:pathLst>
              <a:path w="10707063" h="8458580">
                <a:moveTo>
                  <a:pt x="0" y="0"/>
                </a:moveTo>
                <a:lnTo>
                  <a:pt x="10707063" y="0"/>
                </a:lnTo>
                <a:lnTo>
                  <a:pt x="10707063" y="8458580"/>
                </a:lnTo>
                <a:lnTo>
                  <a:pt x="0" y="8458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1292864" y="1137116"/>
            <a:ext cx="552450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SAE 1.01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70636" y="1137116"/>
            <a:ext cx="552450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RT 131-132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864" y="8564880"/>
            <a:ext cx="5524500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Le Guilly Tanguy, Berge Léandro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82" y="370259"/>
            <a:ext cx="18150636" cy="11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632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Nouveaux défis dans la détection des virus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93203" y="4029011"/>
            <a:ext cx="3493889" cy="48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 u="sng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Virus polymorphique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7836" y="1850319"/>
            <a:ext cx="5844623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Modifie une partie non essentielle à l’exécution de son code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55894" y="4029011"/>
            <a:ext cx="3605646" cy="48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 u="sng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Virus métamorphique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7270" y="1848547"/>
            <a:ext cx="7222894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Peux aller jusqu’à modifié tout son code (en gardant la fonctionnalité originale)</a:t>
            </a:r>
          </a:p>
        </p:txBody>
      </p:sp>
      <p:sp>
        <p:nvSpPr>
          <p:cNvPr id="7" name="Freeform 7"/>
          <p:cNvSpPr/>
          <p:nvPr/>
        </p:nvSpPr>
        <p:spPr>
          <a:xfrm>
            <a:off x="7913500" y="5714821"/>
            <a:ext cx="1784811" cy="2536144"/>
          </a:xfrm>
          <a:custGeom>
            <a:avLst/>
            <a:gdLst/>
            <a:ahLst/>
            <a:cxnLst/>
            <a:rect l="l" t="t" r="r" b="b"/>
            <a:pathLst>
              <a:path w="1784811" h="2536144">
                <a:moveTo>
                  <a:pt x="0" y="0"/>
                </a:moveTo>
                <a:lnTo>
                  <a:pt x="1784811" y="0"/>
                </a:lnTo>
                <a:lnTo>
                  <a:pt x="1784811" y="2536144"/>
                </a:lnTo>
                <a:lnTo>
                  <a:pt x="0" y="2536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 flipH="1" flipV="1">
            <a:off x="4685935" y="4931951"/>
            <a:ext cx="1701169" cy="244229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9" name="AutoShape 9"/>
          <p:cNvSpPr/>
          <p:nvPr/>
        </p:nvSpPr>
        <p:spPr>
          <a:xfrm flipV="1">
            <a:off x="10728103" y="4882144"/>
            <a:ext cx="2216379" cy="249210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 flipV="1">
            <a:off x="4640147" y="2847911"/>
            <a:ext cx="0" cy="12382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 flipV="1">
            <a:off x="12958717" y="2846139"/>
            <a:ext cx="0" cy="124002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5361146" y="8285391"/>
            <a:ext cx="6889519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Signature qui ne correspond plus au virus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12007" y="2070532"/>
            <a:ext cx="1300984" cy="48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 u="sng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Limites</a:t>
            </a:r>
          </a:p>
        </p:txBody>
      </p:sp>
      <p:sp>
        <p:nvSpPr>
          <p:cNvPr id="3" name="AutoShape 3"/>
          <p:cNvSpPr/>
          <p:nvPr/>
        </p:nvSpPr>
        <p:spPr>
          <a:xfrm flipH="1">
            <a:off x="5932114" y="2343573"/>
            <a:ext cx="2579893" cy="129601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249198" y="3736143"/>
            <a:ext cx="8506536" cy="5192346"/>
            <a:chOff x="0" y="0"/>
            <a:chExt cx="2240405" cy="13675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40405" cy="1367532"/>
            </a:xfrm>
            <a:custGeom>
              <a:avLst/>
              <a:gdLst/>
              <a:ahLst/>
              <a:cxnLst/>
              <a:rect l="l" t="t" r="r" b="b"/>
              <a:pathLst>
                <a:path w="2240405" h="1367532">
                  <a:moveTo>
                    <a:pt x="36405" y="0"/>
                  </a:moveTo>
                  <a:lnTo>
                    <a:pt x="2204000" y="0"/>
                  </a:lnTo>
                  <a:cubicBezTo>
                    <a:pt x="2224106" y="0"/>
                    <a:pt x="2240405" y="16299"/>
                    <a:pt x="2240405" y="36405"/>
                  </a:cubicBezTo>
                  <a:lnTo>
                    <a:pt x="2240405" y="1331127"/>
                  </a:lnTo>
                  <a:cubicBezTo>
                    <a:pt x="2240405" y="1351233"/>
                    <a:pt x="2224106" y="1367532"/>
                    <a:pt x="2204000" y="1367532"/>
                  </a:cubicBezTo>
                  <a:lnTo>
                    <a:pt x="36405" y="1367532"/>
                  </a:lnTo>
                  <a:cubicBezTo>
                    <a:pt x="16299" y="1367532"/>
                    <a:pt x="0" y="1351233"/>
                    <a:pt x="0" y="1331127"/>
                  </a:cubicBezTo>
                  <a:lnTo>
                    <a:pt x="0" y="36405"/>
                  </a:lnTo>
                  <a:cubicBezTo>
                    <a:pt x="0" y="16299"/>
                    <a:pt x="16299" y="0"/>
                    <a:pt x="3640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666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40405" cy="1396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041596" y="3892605"/>
            <a:ext cx="4635639" cy="2037870"/>
          </a:xfrm>
          <a:custGeom>
            <a:avLst/>
            <a:gdLst/>
            <a:ahLst/>
            <a:cxnLst/>
            <a:rect l="l" t="t" r="r" b="b"/>
            <a:pathLst>
              <a:path w="4635639" h="2037870">
                <a:moveTo>
                  <a:pt x="0" y="0"/>
                </a:moveTo>
                <a:lnTo>
                  <a:pt x="4635639" y="0"/>
                </a:lnTo>
                <a:lnTo>
                  <a:pt x="4635639" y="2037870"/>
                </a:lnTo>
                <a:lnTo>
                  <a:pt x="0" y="2037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836" t="-999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 flipH="1">
            <a:off x="1161871" y="6342871"/>
            <a:ext cx="981996" cy="98199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9" name="AutoShape 9"/>
          <p:cNvSpPr/>
          <p:nvPr/>
        </p:nvSpPr>
        <p:spPr>
          <a:xfrm>
            <a:off x="3863469" y="6266862"/>
            <a:ext cx="0" cy="13887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>
            <a:off x="5757544" y="6175102"/>
            <a:ext cx="349141" cy="96141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9812991" y="2343573"/>
            <a:ext cx="5052453" cy="129601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13897858" y="3736143"/>
            <a:ext cx="3483544" cy="4260787"/>
            <a:chOff x="0" y="0"/>
            <a:chExt cx="917477" cy="11221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7477" cy="1122183"/>
            </a:xfrm>
            <a:custGeom>
              <a:avLst/>
              <a:gdLst/>
              <a:ahLst/>
              <a:cxnLst/>
              <a:rect l="l" t="t" r="r" b="b"/>
              <a:pathLst>
                <a:path w="917477" h="1122183">
                  <a:moveTo>
                    <a:pt x="88897" y="0"/>
                  </a:moveTo>
                  <a:lnTo>
                    <a:pt x="828579" y="0"/>
                  </a:lnTo>
                  <a:cubicBezTo>
                    <a:pt x="852156" y="0"/>
                    <a:pt x="874768" y="9366"/>
                    <a:pt x="891439" y="26037"/>
                  </a:cubicBezTo>
                  <a:cubicBezTo>
                    <a:pt x="908111" y="42709"/>
                    <a:pt x="917477" y="65320"/>
                    <a:pt x="917477" y="88897"/>
                  </a:cubicBezTo>
                  <a:lnTo>
                    <a:pt x="917477" y="1033285"/>
                  </a:lnTo>
                  <a:cubicBezTo>
                    <a:pt x="917477" y="1056862"/>
                    <a:pt x="908111" y="1079474"/>
                    <a:pt x="891439" y="1096145"/>
                  </a:cubicBezTo>
                  <a:cubicBezTo>
                    <a:pt x="874768" y="1112817"/>
                    <a:pt x="852156" y="1122183"/>
                    <a:pt x="828579" y="1122183"/>
                  </a:cubicBezTo>
                  <a:lnTo>
                    <a:pt x="88897" y="1122183"/>
                  </a:lnTo>
                  <a:cubicBezTo>
                    <a:pt x="65320" y="1122183"/>
                    <a:pt x="42709" y="1112817"/>
                    <a:pt x="26037" y="1096145"/>
                  </a:cubicBezTo>
                  <a:cubicBezTo>
                    <a:pt x="9366" y="1079474"/>
                    <a:pt x="0" y="1056862"/>
                    <a:pt x="0" y="1033285"/>
                  </a:cubicBezTo>
                  <a:lnTo>
                    <a:pt x="0" y="88897"/>
                  </a:lnTo>
                  <a:cubicBezTo>
                    <a:pt x="0" y="65320"/>
                    <a:pt x="9366" y="42709"/>
                    <a:pt x="26037" y="26037"/>
                  </a:cubicBezTo>
                  <a:cubicBezTo>
                    <a:pt x="42709" y="9366"/>
                    <a:pt x="65320" y="0"/>
                    <a:pt x="888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666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17477" cy="1150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5557831" y="5143500"/>
            <a:ext cx="0" cy="13887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16" name="Group 16"/>
          <p:cNvGrpSpPr/>
          <p:nvPr/>
        </p:nvGrpSpPr>
        <p:grpSpPr>
          <a:xfrm>
            <a:off x="9366236" y="4673279"/>
            <a:ext cx="3483544" cy="3323651"/>
            <a:chOff x="0" y="0"/>
            <a:chExt cx="917477" cy="87536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7477" cy="875365"/>
            </a:xfrm>
            <a:custGeom>
              <a:avLst/>
              <a:gdLst/>
              <a:ahLst/>
              <a:cxnLst/>
              <a:rect l="l" t="t" r="r" b="b"/>
              <a:pathLst>
                <a:path w="917477" h="875365">
                  <a:moveTo>
                    <a:pt x="88897" y="0"/>
                  </a:moveTo>
                  <a:lnTo>
                    <a:pt x="828579" y="0"/>
                  </a:lnTo>
                  <a:cubicBezTo>
                    <a:pt x="852156" y="0"/>
                    <a:pt x="874768" y="9366"/>
                    <a:pt x="891439" y="26037"/>
                  </a:cubicBezTo>
                  <a:cubicBezTo>
                    <a:pt x="908111" y="42709"/>
                    <a:pt x="917477" y="65320"/>
                    <a:pt x="917477" y="88897"/>
                  </a:cubicBezTo>
                  <a:lnTo>
                    <a:pt x="917477" y="786468"/>
                  </a:lnTo>
                  <a:cubicBezTo>
                    <a:pt x="917477" y="810045"/>
                    <a:pt x="908111" y="832656"/>
                    <a:pt x="891439" y="849327"/>
                  </a:cubicBezTo>
                  <a:cubicBezTo>
                    <a:pt x="874768" y="865999"/>
                    <a:pt x="852156" y="875365"/>
                    <a:pt x="828579" y="875365"/>
                  </a:cubicBezTo>
                  <a:lnTo>
                    <a:pt x="88897" y="875365"/>
                  </a:lnTo>
                  <a:cubicBezTo>
                    <a:pt x="65320" y="875365"/>
                    <a:pt x="42709" y="865999"/>
                    <a:pt x="26037" y="849327"/>
                  </a:cubicBezTo>
                  <a:cubicBezTo>
                    <a:pt x="9366" y="832656"/>
                    <a:pt x="0" y="810045"/>
                    <a:pt x="0" y="786468"/>
                  </a:cubicBezTo>
                  <a:lnTo>
                    <a:pt x="0" y="88897"/>
                  </a:lnTo>
                  <a:cubicBezTo>
                    <a:pt x="0" y="65320"/>
                    <a:pt x="9366" y="42709"/>
                    <a:pt x="26037" y="26037"/>
                  </a:cubicBezTo>
                  <a:cubicBezTo>
                    <a:pt x="42709" y="9366"/>
                    <a:pt x="65320" y="0"/>
                    <a:pt x="8889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  <a:ln w="666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917477" cy="903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633333" y="4616129"/>
            <a:ext cx="2949351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Analyse comportementale</a:t>
            </a:r>
          </a:p>
        </p:txBody>
      </p:sp>
      <p:sp>
        <p:nvSpPr>
          <p:cNvPr id="20" name="AutoShape 20"/>
          <p:cNvSpPr/>
          <p:nvPr/>
        </p:nvSpPr>
        <p:spPr>
          <a:xfrm>
            <a:off x="9162499" y="2559463"/>
            <a:ext cx="1808145" cy="19459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68682" y="370259"/>
            <a:ext cx="18150636" cy="11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632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Nouveaux défis dans la détection des virus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9198" y="7469559"/>
            <a:ext cx="1850440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Attaques zero day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41596" y="7788965"/>
            <a:ext cx="3605645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Virus polymorphes / métamorphes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55342" y="7252710"/>
            <a:ext cx="3193553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Virus sans fichiers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54096" y="3835455"/>
            <a:ext cx="2369370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Règles heuristiques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065747" y="6713228"/>
            <a:ext cx="3193553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Conception évitant les heuristiques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33333" y="6848523"/>
            <a:ext cx="2949351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Comportements légitimes</a:t>
            </a:r>
          </a:p>
        </p:txBody>
      </p:sp>
      <p:sp>
        <p:nvSpPr>
          <p:cNvPr id="28" name="AutoShape 28"/>
          <p:cNvSpPr/>
          <p:nvPr/>
        </p:nvSpPr>
        <p:spPr>
          <a:xfrm>
            <a:off x="11088958" y="5740071"/>
            <a:ext cx="0" cy="102244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41917" y="5552846"/>
            <a:ext cx="5952536" cy="3705454"/>
          </a:xfrm>
          <a:custGeom>
            <a:avLst/>
            <a:gdLst/>
            <a:ahLst/>
            <a:cxnLst/>
            <a:rect l="l" t="t" r="r" b="b"/>
            <a:pathLst>
              <a:path w="5952536" h="3705454">
                <a:moveTo>
                  <a:pt x="0" y="0"/>
                </a:moveTo>
                <a:lnTo>
                  <a:pt x="5952536" y="0"/>
                </a:lnTo>
                <a:lnTo>
                  <a:pt x="5952536" y="3705454"/>
                </a:lnTo>
                <a:lnTo>
                  <a:pt x="0" y="3705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68682" y="370259"/>
            <a:ext cx="18150636" cy="1135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6326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Nouveaux défis dans la détection des virus</a:t>
            </a:r>
          </a:p>
        </p:txBody>
      </p:sp>
      <p:sp>
        <p:nvSpPr>
          <p:cNvPr id="4" name="AutoShape 4"/>
          <p:cNvSpPr/>
          <p:nvPr/>
        </p:nvSpPr>
        <p:spPr>
          <a:xfrm flipH="1" flipV="1">
            <a:off x="4645729" y="4305477"/>
            <a:ext cx="1182433" cy="123419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 flipV="1">
            <a:off x="11808270" y="4318592"/>
            <a:ext cx="1176694" cy="12396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258963" y="2396301"/>
            <a:ext cx="4000337" cy="2555215"/>
          </a:xfrm>
          <a:custGeom>
            <a:avLst/>
            <a:gdLst/>
            <a:ahLst/>
            <a:cxnLst/>
            <a:rect l="l" t="t" r="r" b="b"/>
            <a:pathLst>
              <a:path w="4000337" h="2555215">
                <a:moveTo>
                  <a:pt x="0" y="0"/>
                </a:moveTo>
                <a:lnTo>
                  <a:pt x="4000337" y="0"/>
                </a:lnTo>
                <a:lnTo>
                  <a:pt x="4000337" y="2555215"/>
                </a:lnTo>
                <a:lnTo>
                  <a:pt x="0" y="255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745963" y="2339151"/>
            <a:ext cx="2628835" cy="2517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Apprentissage automatique  </a:t>
            </a:r>
          </a:p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de motifs de comportements inhabituel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43365" y="4123907"/>
            <a:ext cx="6801270" cy="176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5"/>
              </a:lnSpc>
              <a:spcBef>
                <a:spcPct val="0"/>
              </a:spcBef>
            </a:pPr>
            <a:r>
              <a:rPr lang="en-US" sz="985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1307" y="2885155"/>
            <a:ext cx="5173736" cy="292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495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Sources images :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Pixabay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Pexels</a:t>
            </a:r>
          </a:p>
          <a:p>
            <a:pPr algn="ctr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Canva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29180" y="2218405"/>
            <a:ext cx="5173736" cy="425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4951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Sources infos :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Kaspersky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McAfee Labs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Securiteinfo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Sentinelone</a:t>
            </a:r>
          </a:p>
          <a:p>
            <a:pPr algn="ctr">
              <a:lnSpc>
                <a:spcPts val="52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thecyberexpress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817861"/>
            <a:ext cx="8629650" cy="8651278"/>
          </a:xfrm>
          <a:custGeom>
            <a:avLst/>
            <a:gdLst/>
            <a:ahLst/>
            <a:cxnLst/>
            <a:rect l="l" t="t" r="r" b="b"/>
            <a:pathLst>
              <a:path w="8629650" h="8651278">
                <a:moveTo>
                  <a:pt x="0" y="0"/>
                </a:moveTo>
                <a:lnTo>
                  <a:pt x="8629650" y="0"/>
                </a:lnTo>
                <a:lnTo>
                  <a:pt x="8629650" y="8651278"/>
                </a:lnTo>
                <a:lnTo>
                  <a:pt x="0" y="8651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-226711" y="2196238"/>
            <a:ext cx="10106708" cy="7062062"/>
          </a:xfrm>
          <a:custGeom>
            <a:avLst/>
            <a:gdLst/>
            <a:ahLst/>
            <a:cxnLst/>
            <a:rect l="l" t="t" r="r" b="b"/>
            <a:pathLst>
              <a:path w="10106708" h="7062062">
                <a:moveTo>
                  <a:pt x="0" y="0"/>
                </a:moveTo>
                <a:lnTo>
                  <a:pt x="10106709" y="0"/>
                </a:lnTo>
                <a:lnTo>
                  <a:pt x="10106709" y="7062062"/>
                </a:lnTo>
                <a:lnTo>
                  <a:pt x="0" y="7062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6394855" cy="2335075"/>
            <a:chOff x="0" y="0"/>
            <a:chExt cx="8526473" cy="3113434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526473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802"/>
                </a:lnSpc>
                <a:spcBef>
                  <a:spcPct val="0"/>
                </a:spcBef>
              </a:pPr>
              <a:r>
                <a:rPr lang="en-US" sz="6501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14859"/>
              <a:ext cx="8526473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IDENTIFICATION DES VIRUS PAR LES ANTIVIRUS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8658" y="2164529"/>
            <a:ext cx="8690684" cy="7093771"/>
          </a:xfrm>
          <a:custGeom>
            <a:avLst/>
            <a:gdLst/>
            <a:ahLst/>
            <a:cxnLst/>
            <a:rect l="l" t="t" r="r" b="b"/>
            <a:pathLst>
              <a:path w="8690684" h="7093771">
                <a:moveTo>
                  <a:pt x="0" y="0"/>
                </a:moveTo>
                <a:lnTo>
                  <a:pt x="8690684" y="0"/>
                </a:lnTo>
                <a:lnTo>
                  <a:pt x="8690684" y="7093771"/>
                </a:lnTo>
                <a:lnTo>
                  <a:pt x="0" y="709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4872335" y="357186"/>
            <a:ext cx="8543330" cy="11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Exemple de la France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123614"/>
            <a:ext cx="5419611" cy="3820826"/>
          </a:xfrm>
          <a:custGeom>
            <a:avLst/>
            <a:gdLst/>
            <a:ahLst/>
            <a:cxnLst/>
            <a:rect l="l" t="t" r="r" b="b"/>
            <a:pathLst>
              <a:path w="5419611" h="3820826">
                <a:moveTo>
                  <a:pt x="0" y="0"/>
                </a:moveTo>
                <a:lnTo>
                  <a:pt x="5419611" y="0"/>
                </a:lnTo>
                <a:lnTo>
                  <a:pt x="5419611" y="3820826"/>
                </a:lnTo>
                <a:lnTo>
                  <a:pt x="0" y="3820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623302" y="3580545"/>
            <a:ext cx="5167936" cy="2906964"/>
          </a:xfrm>
          <a:custGeom>
            <a:avLst/>
            <a:gdLst/>
            <a:ahLst/>
            <a:cxnLst/>
            <a:rect l="l" t="t" r="r" b="b"/>
            <a:pathLst>
              <a:path w="5167936" h="2906964">
                <a:moveTo>
                  <a:pt x="0" y="0"/>
                </a:moveTo>
                <a:lnTo>
                  <a:pt x="5167936" y="0"/>
                </a:lnTo>
                <a:lnTo>
                  <a:pt x="5167936" y="2906964"/>
                </a:lnTo>
                <a:lnTo>
                  <a:pt x="0" y="2906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3412705" y="3484161"/>
            <a:ext cx="4584058" cy="3003348"/>
          </a:xfrm>
          <a:custGeom>
            <a:avLst/>
            <a:gdLst/>
            <a:ahLst/>
            <a:cxnLst/>
            <a:rect l="l" t="t" r="r" b="b"/>
            <a:pathLst>
              <a:path w="4584058" h="3003348">
                <a:moveTo>
                  <a:pt x="0" y="0"/>
                </a:moveTo>
                <a:lnTo>
                  <a:pt x="4584057" y="0"/>
                </a:lnTo>
                <a:lnTo>
                  <a:pt x="4584057" y="3003348"/>
                </a:lnTo>
                <a:lnTo>
                  <a:pt x="0" y="3003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646536" y="357186"/>
            <a:ext cx="12994928" cy="1162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Les types de virus informatiques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9158" y="2453689"/>
            <a:ext cx="346129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Virus classique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97538" y="2453689"/>
            <a:ext cx="4414391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Vers informatiques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58837" y="2453689"/>
            <a:ext cx="349686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Cheval de Troie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42960" y="8097234"/>
            <a:ext cx="752862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Ransomeware, Spyware, Adware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2928" y="2208750"/>
            <a:ext cx="9662143" cy="6449481"/>
          </a:xfrm>
          <a:custGeom>
            <a:avLst/>
            <a:gdLst/>
            <a:ahLst/>
            <a:cxnLst/>
            <a:rect l="l" t="t" r="r" b="b"/>
            <a:pathLst>
              <a:path w="9662143" h="6449481">
                <a:moveTo>
                  <a:pt x="0" y="0"/>
                </a:moveTo>
                <a:lnTo>
                  <a:pt x="9662144" y="0"/>
                </a:lnTo>
                <a:lnTo>
                  <a:pt x="9662144" y="6449481"/>
                </a:lnTo>
                <a:lnTo>
                  <a:pt x="0" y="6449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2105471" y="230488"/>
            <a:ext cx="14077057" cy="1377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0"/>
              </a:lnSpc>
              <a:spcBef>
                <a:spcPct val="0"/>
              </a:spcBef>
            </a:pPr>
            <a:r>
              <a:rPr lang="en-US" sz="7673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Fonctionnement des antivirus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00294" y="1541775"/>
            <a:ext cx="2270105" cy="3225726"/>
          </a:xfrm>
          <a:custGeom>
            <a:avLst/>
            <a:gdLst/>
            <a:ahLst/>
            <a:cxnLst/>
            <a:rect l="l" t="t" r="r" b="b"/>
            <a:pathLst>
              <a:path w="2270105" h="3225726">
                <a:moveTo>
                  <a:pt x="0" y="0"/>
                </a:moveTo>
                <a:lnTo>
                  <a:pt x="2270105" y="0"/>
                </a:lnTo>
                <a:lnTo>
                  <a:pt x="2270105" y="3225726"/>
                </a:lnTo>
                <a:lnTo>
                  <a:pt x="0" y="322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8452889" y="3846673"/>
            <a:ext cx="3087185" cy="3083326"/>
          </a:xfrm>
          <a:custGeom>
            <a:avLst/>
            <a:gdLst/>
            <a:ahLst/>
            <a:cxnLst/>
            <a:rect l="l" t="t" r="r" b="b"/>
            <a:pathLst>
              <a:path w="3087185" h="3083326">
                <a:moveTo>
                  <a:pt x="0" y="0"/>
                </a:moveTo>
                <a:lnTo>
                  <a:pt x="3087185" y="0"/>
                </a:lnTo>
                <a:lnTo>
                  <a:pt x="3087185" y="3083326"/>
                </a:lnTo>
                <a:lnTo>
                  <a:pt x="0" y="3083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4997649" y="3953615"/>
            <a:ext cx="2869441" cy="2869441"/>
          </a:xfrm>
          <a:custGeom>
            <a:avLst/>
            <a:gdLst/>
            <a:ahLst/>
            <a:cxnLst/>
            <a:rect l="l" t="t" r="r" b="b"/>
            <a:pathLst>
              <a:path w="2869441" h="2869441">
                <a:moveTo>
                  <a:pt x="0" y="0"/>
                </a:moveTo>
                <a:lnTo>
                  <a:pt x="2869442" y="0"/>
                </a:lnTo>
                <a:lnTo>
                  <a:pt x="2869442" y="2869441"/>
                </a:lnTo>
                <a:lnTo>
                  <a:pt x="0" y="2869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>
            <a:off x="4870399" y="3154638"/>
            <a:ext cx="3582490" cy="223369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AutoShape 6"/>
          <p:cNvSpPr/>
          <p:nvPr/>
        </p:nvSpPr>
        <p:spPr>
          <a:xfrm>
            <a:off x="11540074" y="5369286"/>
            <a:ext cx="3457575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696302" y="5652282"/>
            <a:ext cx="3864412" cy="2560173"/>
          </a:xfrm>
          <a:custGeom>
            <a:avLst/>
            <a:gdLst/>
            <a:ahLst/>
            <a:cxnLst/>
            <a:rect l="l" t="t" r="r" b="b"/>
            <a:pathLst>
              <a:path w="3864412" h="2560173">
                <a:moveTo>
                  <a:pt x="0" y="0"/>
                </a:moveTo>
                <a:lnTo>
                  <a:pt x="3864412" y="0"/>
                </a:lnTo>
                <a:lnTo>
                  <a:pt x="3864412" y="2560173"/>
                </a:lnTo>
                <a:lnTo>
                  <a:pt x="0" y="2560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8" name="AutoShape 8"/>
          <p:cNvSpPr/>
          <p:nvPr/>
        </p:nvSpPr>
        <p:spPr>
          <a:xfrm flipV="1">
            <a:off x="3628508" y="4767501"/>
            <a:ext cx="106839" cy="8847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 rot="542061">
            <a:off x="5448119" y="2194820"/>
            <a:ext cx="9339132" cy="1770073"/>
            <a:chOff x="0" y="0"/>
            <a:chExt cx="2459257" cy="4661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59257" cy="466110"/>
            </a:xfrm>
            <a:custGeom>
              <a:avLst/>
              <a:gdLst/>
              <a:ahLst/>
              <a:cxnLst/>
              <a:rect l="l" t="t" r="r" b="b"/>
              <a:pathLst>
                <a:path w="2459257" h="466110">
                  <a:moveTo>
                    <a:pt x="273050" y="0"/>
                  </a:moveTo>
                  <a:lnTo>
                    <a:pt x="0" y="233055"/>
                  </a:lnTo>
                  <a:lnTo>
                    <a:pt x="273050" y="466110"/>
                  </a:lnTo>
                  <a:lnTo>
                    <a:pt x="273050" y="332760"/>
                  </a:lnTo>
                  <a:lnTo>
                    <a:pt x="2186207" y="332760"/>
                  </a:lnTo>
                  <a:lnTo>
                    <a:pt x="2186207" y="466110"/>
                  </a:lnTo>
                  <a:lnTo>
                    <a:pt x="2459257" y="233055"/>
                  </a:lnTo>
                  <a:lnTo>
                    <a:pt x="2186207" y="0"/>
                  </a:lnTo>
                  <a:lnTo>
                    <a:pt x="2186207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1B9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82550"/>
              <a:ext cx="2256057" cy="24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Comparaison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5263" y="905504"/>
            <a:ext cx="7501218" cy="48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Base de données (signatures </a:t>
            </a: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stockées</a:t>
            </a:r>
            <a:r>
              <a:rPr lang="en-US" sz="2875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73859" y="3355824"/>
            <a:ext cx="2517022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Fichier analysé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0909" y="8326755"/>
            <a:ext cx="6415197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Analyse du code pour ajouter une signature (pour malware inconnu)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6129" y="221245"/>
            <a:ext cx="6426994" cy="81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472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Analyse par signature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22165" y="221245"/>
            <a:ext cx="5794921" cy="81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472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Analyse heuristique</a:t>
            </a:r>
          </a:p>
        </p:txBody>
      </p:sp>
      <p:sp>
        <p:nvSpPr>
          <p:cNvPr id="3" name="Freeform 3"/>
          <p:cNvSpPr/>
          <p:nvPr/>
        </p:nvSpPr>
        <p:spPr>
          <a:xfrm>
            <a:off x="8072109" y="5478919"/>
            <a:ext cx="3087185" cy="3083326"/>
          </a:xfrm>
          <a:custGeom>
            <a:avLst/>
            <a:gdLst/>
            <a:ahLst/>
            <a:cxnLst/>
            <a:rect l="l" t="t" r="r" b="b"/>
            <a:pathLst>
              <a:path w="3087185" h="3083326">
                <a:moveTo>
                  <a:pt x="0" y="0"/>
                </a:moveTo>
                <a:lnTo>
                  <a:pt x="3087186" y="0"/>
                </a:lnTo>
                <a:lnTo>
                  <a:pt x="3087186" y="3083326"/>
                </a:lnTo>
                <a:lnTo>
                  <a:pt x="0" y="3083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flipH="1" flipV="1">
            <a:off x="6132879" y="6146829"/>
            <a:ext cx="1939231" cy="87375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085888" y="391496"/>
            <a:ext cx="4438706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Liste de règles heuristiques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4313" y="5149238"/>
            <a:ext cx="5865633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Algorithmes, méthodes empririques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4305242" y="3324792"/>
            <a:ext cx="743989" cy="17594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3424246" y="4834406"/>
            <a:ext cx="2869441" cy="2869441"/>
          </a:xfrm>
          <a:custGeom>
            <a:avLst/>
            <a:gdLst/>
            <a:ahLst/>
            <a:cxnLst/>
            <a:rect l="l" t="t" r="r" b="b"/>
            <a:pathLst>
              <a:path w="2869441" h="2869441">
                <a:moveTo>
                  <a:pt x="0" y="0"/>
                </a:moveTo>
                <a:lnTo>
                  <a:pt x="2869441" y="0"/>
                </a:lnTo>
                <a:lnTo>
                  <a:pt x="2869441" y="2869441"/>
                </a:lnTo>
                <a:lnTo>
                  <a:pt x="0" y="2869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AutoShape 9"/>
          <p:cNvSpPr/>
          <p:nvPr/>
        </p:nvSpPr>
        <p:spPr>
          <a:xfrm flipV="1">
            <a:off x="11159295" y="6269126"/>
            <a:ext cx="2048842" cy="75145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 rot="1050241">
            <a:off x="5539458" y="2416706"/>
            <a:ext cx="7497278" cy="2293948"/>
            <a:chOff x="0" y="0"/>
            <a:chExt cx="1974244" cy="6040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74244" cy="604061"/>
            </a:xfrm>
            <a:custGeom>
              <a:avLst/>
              <a:gdLst/>
              <a:ahLst/>
              <a:cxnLst/>
              <a:rect l="l" t="t" r="r" b="b"/>
              <a:pathLst>
                <a:path w="1974244" h="604061">
                  <a:moveTo>
                    <a:pt x="273050" y="0"/>
                  </a:moveTo>
                  <a:lnTo>
                    <a:pt x="0" y="302031"/>
                  </a:lnTo>
                  <a:lnTo>
                    <a:pt x="273050" y="604061"/>
                  </a:lnTo>
                  <a:lnTo>
                    <a:pt x="273050" y="470711"/>
                  </a:lnTo>
                  <a:lnTo>
                    <a:pt x="1701194" y="470711"/>
                  </a:lnTo>
                  <a:lnTo>
                    <a:pt x="1701194" y="604061"/>
                  </a:lnTo>
                  <a:lnTo>
                    <a:pt x="1974244" y="302031"/>
                  </a:lnTo>
                  <a:lnTo>
                    <a:pt x="1701194" y="0"/>
                  </a:lnTo>
                  <a:lnTo>
                    <a:pt x="1701194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1B9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82550"/>
              <a:ext cx="1771044" cy="381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Comparaison grâce au code du fichier (sans l’exécuter)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01518" y="1034745"/>
            <a:ext cx="1447712" cy="2057140"/>
          </a:xfrm>
          <a:custGeom>
            <a:avLst/>
            <a:gdLst/>
            <a:ahLst/>
            <a:cxnLst/>
            <a:rect l="l" t="t" r="r" b="b"/>
            <a:pathLst>
              <a:path w="1447712" h="2057140">
                <a:moveTo>
                  <a:pt x="0" y="0"/>
                </a:moveTo>
                <a:lnTo>
                  <a:pt x="1447712" y="0"/>
                </a:lnTo>
                <a:lnTo>
                  <a:pt x="1447712" y="2057139"/>
                </a:lnTo>
                <a:lnTo>
                  <a:pt x="0" y="2057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81270" y="5509804"/>
            <a:ext cx="3330915" cy="3330915"/>
          </a:xfrm>
          <a:custGeom>
            <a:avLst/>
            <a:gdLst/>
            <a:ahLst/>
            <a:cxnLst/>
            <a:rect l="l" t="t" r="r" b="b"/>
            <a:pathLst>
              <a:path w="3330915" h="3330915">
                <a:moveTo>
                  <a:pt x="0" y="0"/>
                </a:moveTo>
                <a:lnTo>
                  <a:pt x="3330914" y="0"/>
                </a:lnTo>
                <a:lnTo>
                  <a:pt x="3330914" y="3330914"/>
                </a:lnTo>
                <a:lnTo>
                  <a:pt x="0" y="3330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Box 3"/>
          <p:cNvSpPr txBox="1"/>
          <p:nvPr/>
        </p:nvSpPr>
        <p:spPr>
          <a:xfrm>
            <a:off x="9951251" y="221245"/>
            <a:ext cx="8336749" cy="165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472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Analyse comportementale et en temps réel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62099" y="3536025"/>
            <a:ext cx="5420306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Programme lancé sur la machine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2217437" y="4410893"/>
            <a:ext cx="2954815" cy="258121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20774" y="6059124"/>
            <a:ext cx="3087185" cy="3083326"/>
          </a:xfrm>
          <a:custGeom>
            <a:avLst/>
            <a:gdLst/>
            <a:ahLst/>
            <a:cxnLst/>
            <a:rect l="l" t="t" r="r" b="b"/>
            <a:pathLst>
              <a:path w="3087185" h="3083326">
                <a:moveTo>
                  <a:pt x="0" y="0"/>
                </a:moveTo>
                <a:lnTo>
                  <a:pt x="3087185" y="0"/>
                </a:lnTo>
                <a:lnTo>
                  <a:pt x="3087185" y="3083327"/>
                </a:lnTo>
                <a:lnTo>
                  <a:pt x="0" y="3083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AutoShape 7"/>
          <p:cNvSpPr/>
          <p:nvPr/>
        </p:nvSpPr>
        <p:spPr>
          <a:xfrm flipH="1">
            <a:off x="4366066" y="6992109"/>
            <a:ext cx="3669177" cy="60867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0" y="456343"/>
            <a:ext cx="9312112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Profil comportemental du programme (obtenu par analyse du code ou sandboxing)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2717980" y="4479346"/>
            <a:ext cx="1175715" cy="13283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 rot="453227">
            <a:off x="6386710" y="2380665"/>
            <a:ext cx="5514580" cy="1770073"/>
            <a:chOff x="0" y="0"/>
            <a:chExt cx="1452144" cy="466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2144" cy="466110"/>
            </a:xfrm>
            <a:custGeom>
              <a:avLst/>
              <a:gdLst/>
              <a:ahLst/>
              <a:cxnLst/>
              <a:rect l="l" t="t" r="r" b="b"/>
              <a:pathLst>
                <a:path w="1452144" h="466110">
                  <a:moveTo>
                    <a:pt x="273050" y="0"/>
                  </a:moveTo>
                  <a:lnTo>
                    <a:pt x="0" y="233055"/>
                  </a:lnTo>
                  <a:lnTo>
                    <a:pt x="273050" y="466110"/>
                  </a:lnTo>
                  <a:lnTo>
                    <a:pt x="273050" y="332760"/>
                  </a:lnTo>
                  <a:lnTo>
                    <a:pt x="1179094" y="332760"/>
                  </a:lnTo>
                  <a:lnTo>
                    <a:pt x="1179094" y="466110"/>
                  </a:lnTo>
                  <a:lnTo>
                    <a:pt x="1452144" y="233055"/>
                  </a:lnTo>
                  <a:lnTo>
                    <a:pt x="1179094" y="0"/>
                  </a:lnTo>
                  <a:lnTo>
                    <a:pt x="1179094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1B9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82550"/>
              <a:ext cx="1248944" cy="243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Comparaison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3473660" y="1664341"/>
            <a:ext cx="1784811" cy="2536144"/>
          </a:xfrm>
          <a:custGeom>
            <a:avLst/>
            <a:gdLst/>
            <a:ahLst/>
            <a:cxnLst/>
            <a:rect l="l" t="t" r="r" b="b"/>
            <a:pathLst>
              <a:path w="1784811" h="2536144">
                <a:moveTo>
                  <a:pt x="0" y="0"/>
                </a:moveTo>
                <a:lnTo>
                  <a:pt x="1784811" y="0"/>
                </a:lnTo>
                <a:lnTo>
                  <a:pt x="1784811" y="2536144"/>
                </a:lnTo>
                <a:lnTo>
                  <a:pt x="0" y="2536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52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12786830" y="5627367"/>
            <a:ext cx="829153" cy="167320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769592" y="2780364"/>
            <a:ext cx="4000337" cy="2555215"/>
          </a:xfrm>
          <a:custGeom>
            <a:avLst/>
            <a:gdLst/>
            <a:ahLst/>
            <a:cxnLst/>
            <a:rect l="l" t="t" r="r" b="b"/>
            <a:pathLst>
              <a:path w="4000337" h="2555215">
                <a:moveTo>
                  <a:pt x="0" y="0"/>
                </a:moveTo>
                <a:lnTo>
                  <a:pt x="4000338" y="0"/>
                </a:lnTo>
                <a:lnTo>
                  <a:pt x="4000338" y="2555216"/>
                </a:lnTo>
                <a:lnTo>
                  <a:pt x="0" y="2555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2444044" y="221245"/>
            <a:ext cx="3351163" cy="81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4722" u="sng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Sandboxing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86017" y="7535211"/>
            <a:ext cx="4450369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Fichier malveillant exécuté</a:t>
            </a:r>
          </a:p>
        </p:txBody>
      </p:sp>
      <p:sp>
        <p:nvSpPr>
          <p:cNvPr id="6" name="Freeform 6"/>
          <p:cNvSpPr/>
          <p:nvPr/>
        </p:nvSpPr>
        <p:spPr>
          <a:xfrm>
            <a:off x="2688374" y="1790268"/>
            <a:ext cx="3864412" cy="2560173"/>
          </a:xfrm>
          <a:custGeom>
            <a:avLst/>
            <a:gdLst/>
            <a:ahLst/>
            <a:cxnLst/>
            <a:rect l="l" t="t" r="r" b="b"/>
            <a:pathLst>
              <a:path w="3864412" h="2560173">
                <a:moveTo>
                  <a:pt x="0" y="0"/>
                </a:moveTo>
                <a:lnTo>
                  <a:pt x="3864412" y="0"/>
                </a:lnTo>
                <a:lnTo>
                  <a:pt x="3864412" y="2560173"/>
                </a:lnTo>
                <a:lnTo>
                  <a:pt x="0" y="2560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540960" y="971550"/>
            <a:ext cx="8159241" cy="49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Analyse de comportement du fichier (sandboxing)</a:t>
            </a:r>
          </a:p>
        </p:txBody>
      </p:sp>
      <p:sp>
        <p:nvSpPr>
          <p:cNvPr id="8" name="AutoShape 8"/>
          <p:cNvSpPr/>
          <p:nvPr/>
        </p:nvSpPr>
        <p:spPr>
          <a:xfrm>
            <a:off x="7009300" y="3088347"/>
            <a:ext cx="3473089" cy="9543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2570091" y="7529174"/>
            <a:ext cx="1683444" cy="2392106"/>
          </a:xfrm>
          <a:custGeom>
            <a:avLst/>
            <a:gdLst/>
            <a:ahLst/>
            <a:cxnLst/>
            <a:rect l="l" t="t" r="r" b="b"/>
            <a:pathLst>
              <a:path w="1683444" h="2392106">
                <a:moveTo>
                  <a:pt x="0" y="0"/>
                </a:moveTo>
                <a:lnTo>
                  <a:pt x="1683444" y="0"/>
                </a:lnTo>
                <a:lnTo>
                  <a:pt x="1683444" y="2392106"/>
                </a:lnTo>
                <a:lnTo>
                  <a:pt x="0" y="2392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 flipH="1">
            <a:off x="3411813" y="4587035"/>
            <a:ext cx="500627" cy="153006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753972" y="6302982"/>
            <a:ext cx="5315681" cy="99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6"/>
              </a:lnSpc>
            </a:pPr>
            <a:r>
              <a:rPr lang="en-US" sz="2875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Ajout du profil comportemental du fichier établis par l’expert</a:t>
            </a:r>
          </a:p>
        </p:txBody>
      </p:sp>
      <p:sp>
        <p:nvSpPr>
          <p:cNvPr id="12" name="Freeform 12"/>
          <p:cNvSpPr/>
          <p:nvPr/>
        </p:nvSpPr>
        <p:spPr>
          <a:xfrm>
            <a:off x="7361546" y="7675137"/>
            <a:ext cx="2102807" cy="2100179"/>
          </a:xfrm>
          <a:custGeom>
            <a:avLst/>
            <a:gdLst/>
            <a:ahLst/>
            <a:cxnLst/>
            <a:rect l="l" t="t" r="r" b="b"/>
            <a:pathLst>
              <a:path w="2102807" h="2100179">
                <a:moveTo>
                  <a:pt x="0" y="0"/>
                </a:moveTo>
                <a:lnTo>
                  <a:pt x="2102807" y="0"/>
                </a:lnTo>
                <a:lnTo>
                  <a:pt x="2102807" y="2100179"/>
                </a:lnTo>
                <a:lnTo>
                  <a:pt x="0" y="2100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AutoShape 13"/>
          <p:cNvSpPr/>
          <p:nvPr/>
        </p:nvSpPr>
        <p:spPr>
          <a:xfrm flipV="1">
            <a:off x="4888501" y="8691355"/>
            <a:ext cx="2143332" cy="765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Office PowerPoint</Application>
  <PresentationFormat>Personnalisé</PresentationFormat>
  <Paragraphs>59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Quicksand</vt:lpstr>
      <vt:lpstr>Arial</vt:lpstr>
      <vt:lpstr>Calibri</vt:lpstr>
      <vt:lpstr>Fredoka</vt:lpstr>
      <vt:lpstr>Bree Serif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Networks</dc:title>
  <cp:lastModifiedBy>Léandro Berge</cp:lastModifiedBy>
  <cp:revision>3</cp:revision>
  <dcterms:created xsi:type="dcterms:W3CDTF">2006-08-16T00:00:00Z</dcterms:created>
  <dcterms:modified xsi:type="dcterms:W3CDTF">2024-11-07T09:55:27Z</dcterms:modified>
  <dc:identifier>DAGSiuHSoyg</dc:identifier>
</cp:coreProperties>
</file>